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76" r:id="rId12"/>
    <p:sldId id="277" r:id="rId13"/>
    <p:sldId id="268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9ABF0-284C-9721-3B39-5DDDC1673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B0B5C-E5FF-D1D9-2338-AE0E013C0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D5A6B-B828-2A69-E9F4-27A2C3F32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1BCF-7DA9-4E65-A5B9-51F6F8B87726}" type="datetimeFigureOut">
              <a:rPr lang="hr-HR" smtClean="0"/>
              <a:t>8.11.2022.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41745-AF09-742C-953B-F2782A70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B62DC-5D37-1609-52FA-DF21D749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30D2-5240-4D94-81A1-0E9B66D72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992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D9028-14E9-E66F-03E8-A69457D25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1E685-9A4B-AD94-FA75-BEEABA923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ED48E-301C-4400-E53B-B72A45449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1BCF-7DA9-4E65-A5B9-51F6F8B87726}" type="datetimeFigureOut">
              <a:rPr lang="hr-HR" smtClean="0"/>
              <a:t>8.11.2022.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AABA5-F071-7F4A-FDBC-B61823C3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992C5-F7D9-1B6E-BA6C-473FD51D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30D2-5240-4D94-81A1-0E9B66D72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865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1DBDD-58C1-2BBD-7D59-3F221514E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8BB792-3AF0-D66D-B234-B12AD2B68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3A52C-5A3F-B83D-D5C8-ACD5F5F02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1BCF-7DA9-4E65-A5B9-51F6F8B87726}" type="datetimeFigureOut">
              <a:rPr lang="hr-HR" smtClean="0"/>
              <a:t>8.11.2022.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64F09-ADC6-52FD-FE35-2C40E741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11185-81EB-5CE7-05FC-1CE84E1CC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30D2-5240-4D94-81A1-0E9B66D72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067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F3E15-1C2F-9253-5EB6-FD587BB82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DB5B1-521A-1521-F0B5-02CA1DC38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CDCBB-48E3-7B4C-108A-37245B4E9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1BCF-7DA9-4E65-A5B9-51F6F8B87726}" type="datetimeFigureOut">
              <a:rPr lang="hr-HR" smtClean="0"/>
              <a:t>8.11.2022.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F2169-B4B7-3450-14CD-C039ABA8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97470-E932-3ED6-681E-A78B7447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30D2-5240-4D94-81A1-0E9B66D72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307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54D5C-E35A-BF5D-FE84-1C0DB7B70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59FC9-2A7E-8A1B-4A1C-43550ECF6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D7767-8C77-7006-2638-C02EAC54D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1BCF-7DA9-4E65-A5B9-51F6F8B87726}" type="datetimeFigureOut">
              <a:rPr lang="hr-HR" smtClean="0"/>
              <a:t>8.11.2022.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1CDF7-A296-F895-5C7A-F22C1C96E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ACE94-7350-8148-79E2-C00EBE24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30D2-5240-4D94-81A1-0E9B66D72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316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2DC48-F8EF-EC79-3DD8-6574F527C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AE5E8-AE63-C7CF-C0AC-B32D2AF3E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783FA-3E60-00F0-778E-B531CB5EA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01ACB-8075-FD58-6B5C-9D8F1637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1BCF-7DA9-4E65-A5B9-51F6F8B87726}" type="datetimeFigureOut">
              <a:rPr lang="hr-HR" smtClean="0"/>
              <a:t>8.11.2022.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CAB48-2375-B1BB-BB29-F8CD506A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D9730-958F-68DC-6AC8-05B1C765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30D2-5240-4D94-81A1-0E9B66D72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024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FC6FB-BEC4-D522-8DDD-4457BE4D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62D04-1EBC-A876-84D6-98833142C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9456D-9522-C9DE-2D54-607E92D93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49C6DD-DD6B-EAF8-C2A3-E82670C75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07A8F5-049C-BE16-B000-82F4F3715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AFE550-D323-D3D4-0D5C-C698C2C75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1BCF-7DA9-4E65-A5B9-51F6F8B87726}" type="datetimeFigureOut">
              <a:rPr lang="hr-HR" smtClean="0"/>
              <a:t>8.11.2022.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17A04-A2BD-A639-F5EE-683D0A452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B86800-6BFE-5C7B-36A0-351F7E09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30D2-5240-4D94-81A1-0E9B66D72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233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C6E2B-BA4C-289C-ECBA-98273CF12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A0CD-A64D-9886-8600-327AA75CB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1BCF-7DA9-4E65-A5B9-51F6F8B87726}" type="datetimeFigureOut">
              <a:rPr lang="hr-HR" smtClean="0"/>
              <a:t>8.11.2022.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4A750-9A06-EA22-DB49-0F8DE35FA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A2184-CA77-05EF-0FF8-3549A5D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30D2-5240-4D94-81A1-0E9B66D72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323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5CDB6E-174F-DA85-DDA7-8CB5F5F1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1BCF-7DA9-4E65-A5B9-51F6F8B87726}" type="datetimeFigureOut">
              <a:rPr lang="hr-HR" smtClean="0"/>
              <a:t>8.11.2022.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37495-08D5-B3FA-A841-FAE590E4E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639FC-4DEA-B1A4-7D6A-4A7D8DE4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30D2-5240-4D94-81A1-0E9B66D72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285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52553-8997-2D4B-FC0F-705280557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C5A6B-25BD-7C7F-43FA-2E783910B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CD67E-3D7D-9C1A-E8BC-8C5FDC8BB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45681-9D77-7D05-460C-08E19CDCB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1BCF-7DA9-4E65-A5B9-51F6F8B87726}" type="datetimeFigureOut">
              <a:rPr lang="hr-HR" smtClean="0"/>
              <a:t>8.11.2022.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91430-7B20-6B78-6FEB-0218968E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D650D-B2D0-D517-DFAA-E3D89C33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30D2-5240-4D94-81A1-0E9B66D72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28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89C98-2CF5-296C-ADBE-B9E0766E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12E01E-CAA4-7958-2FD1-819DF2D5D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A49EB-0335-16CA-CD72-D2D1152F1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AA19B-B191-00EA-B3B8-B4F50FEC9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1BCF-7DA9-4E65-A5B9-51F6F8B87726}" type="datetimeFigureOut">
              <a:rPr lang="hr-HR" smtClean="0"/>
              <a:t>8.11.2022.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EF363-E8DA-E849-1C95-12B7DE13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FE536-F90A-FFD1-3DB1-3789D8C9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30D2-5240-4D94-81A1-0E9B66D72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650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7B7006-939D-218E-79B2-FA635487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29671-1BD4-D938-1E91-C07E38972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0BEFD-8F98-A2C3-6379-8236F01C9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C1BCF-7DA9-4E65-A5B9-51F6F8B87726}" type="datetimeFigureOut">
              <a:rPr lang="hr-HR" smtClean="0"/>
              <a:t>8.11.2022.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84C12-1203-5A58-AFC2-F8AE7157A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1B2A5-4AAD-C4F6-91F5-937CEFA8A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030D2-5240-4D94-81A1-0E9B66D72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978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ordwall.net/play/851/279/61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297" y="3778217"/>
            <a:ext cx="6764692" cy="1012054"/>
          </a:xfrm>
        </p:spPr>
        <p:txBody>
          <a:bodyPr>
            <a:normAutofit fontScale="90000"/>
          </a:bodyPr>
          <a:lstStyle/>
          <a:p>
            <a:r>
              <a:rPr lang="en-GB" sz="5400" b="1" dirty="0"/>
              <a:t>Self-check 4</a:t>
            </a:r>
            <a:br>
              <a:rPr lang="en-GB" sz="5400" b="1" dirty="0"/>
            </a:br>
            <a:r>
              <a:rPr lang="en-GB" sz="5400" b="1" dirty="0"/>
              <a:t>Unit check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3174" y="2351813"/>
            <a:ext cx="6400938" cy="1710489"/>
          </a:xfrm>
        </p:spPr>
        <p:txBody>
          <a:bodyPr>
            <a:noAutofit/>
          </a:bodyPr>
          <a:lstStyle/>
          <a:p>
            <a:r>
              <a:rPr lang="en-GB" sz="6500" b="1" dirty="0">
                <a:solidFill>
                  <a:srgbClr val="C00000"/>
                </a:solidFill>
              </a:rPr>
              <a:t>UNIT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71910">
            <a:off x="501908" y="528449"/>
            <a:ext cx="4503056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6D57-0F5F-996B-B20B-7B291978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19"/>
            <a:ext cx="10515600" cy="1325563"/>
          </a:xfrm>
        </p:spPr>
        <p:txBody>
          <a:bodyPr/>
          <a:lstStyle/>
          <a:p>
            <a:r>
              <a:rPr lang="en-GB" i="1" dirty="0"/>
              <a:t>Workbook, page 107 </a:t>
            </a:r>
            <a:r>
              <a:rPr lang="hr-HR" i="1" dirty="0"/>
              <a:t>	</a:t>
            </a:r>
            <a:r>
              <a:rPr lang="en-GB" i="1" dirty="0">
                <a:solidFill>
                  <a:srgbClr val="7030A0"/>
                </a:solidFill>
              </a:rPr>
              <a:t>UNIT CHECK 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1D05EF-B77D-5898-013B-282721FDB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3473"/>
            <a:ext cx="3862763" cy="51435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519F8B-6131-72C3-C57A-F101F3D46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" b="7054"/>
          <a:stretch/>
        </p:blipFill>
        <p:spPr>
          <a:xfrm>
            <a:off x="687637" y="1285727"/>
            <a:ext cx="4163888" cy="5344357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D13B92-C2C8-C2C4-109D-AD2516175033}"/>
              </a:ext>
            </a:extLst>
          </p:cNvPr>
          <p:cNvSpPr txBox="1"/>
          <p:nvPr/>
        </p:nvSpPr>
        <p:spPr>
          <a:xfrm>
            <a:off x="6334423" y="1353926"/>
            <a:ext cx="5438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Complete the sentences with the correct form of the verbs in brackets.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91E33-BD81-ACB0-5922-47459760E695}"/>
              </a:ext>
            </a:extLst>
          </p:cNvPr>
          <p:cNvSpPr txBox="1"/>
          <p:nvPr/>
        </p:nvSpPr>
        <p:spPr>
          <a:xfrm>
            <a:off x="6334422" y="2913708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/>
              <a:t>Check.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D2FC35-601C-B552-335A-CFB350E27B92}"/>
              </a:ext>
            </a:extLst>
          </p:cNvPr>
          <p:cNvSpPr txBox="1"/>
          <p:nvPr/>
        </p:nvSpPr>
        <p:spPr>
          <a:xfrm>
            <a:off x="6334422" y="3957906"/>
            <a:ext cx="543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Complete the sentences with an </a:t>
            </a:r>
            <a:r>
              <a:rPr lang="en-GB" sz="2800" b="1" dirty="0">
                <a:solidFill>
                  <a:schemeClr val="accent1"/>
                </a:solidFill>
              </a:rPr>
              <a:t>auxiliary verb (do, did, is</a:t>
            </a:r>
            <a:r>
              <a:rPr lang="en-GB" sz="2800" b="1" dirty="0"/>
              <a:t>…etc</a:t>
            </a:r>
            <a:r>
              <a:rPr lang="hr-HR" sz="2800" b="1" dirty="0"/>
              <a:t>.</a:t>
            </a:r>
            <a:r>
              <a:rPr lang="en-GB" sz="2800" b="1" dirty="0"/>
              <a:t>)</a:t>
            </a:r>
            <a:r>
              <a:rPr lang="hr-HR" sz="2800" b="1" dirty="0"/>
              <a:t>.</a:t>
            </a:r>
            <a:r>
              <a:rPr lang="en-GB" sz="2800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F7D70-BA10-4542-A161-051B0FEC417B}"/>
              </a:ext>
            </a:extLst>
          </p:cNvPr>
          <p:cNvSpPr txBox="1"/>
          <p:nvPr/>
        </p:nvSpPr>
        <p:spPr>
          <a:xfrm>
            <a:off x="6380270" y="5094431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Check.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A1115C-65B4-F8B5-7232-6BCA251D0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8" y="1935311"/>
            <a:ext cx="5692633" cy="39017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6D719-1C25-BBA1-5355-B53EB8FD51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2" y="2300066"/>
            <a:ext cx="5380186" cy="3520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F90456-71B9-2CDF-89FB-A43D03A7CE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7" y="1935311"/>
            <a:ext cx="5859950" cy="38855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0C09EB-5119-5102-3CAD-0FCBBD6FB2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67" y="2801178"/>
            <a:ext cx="4093567" cy="29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0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2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6D57-0F5F-996B-B20B-7B291978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19"/>
            <a:ext cx="10515600" cy="1325563"/>
          </a:xfrm>
        </p:spPr>
        <p:txBody>
          <a:bodyPr/>
          <a:lstStyle/>
          <a:p>
            <a:r>
              <a:rPr lang="en-GB" i="1" dirty="0"/>
              <a:t>Workbook, page 108 </a:t>
            </a:r>
            <a:r>
              <a:rPr lang="hr-HR" i="1" dirty="0"/>
              <a:t>	</a:t>
            </a:r>
            <a:r>
              <a:rPr lang="en-GB" i="1" dirty="0">
                <a:solidFill>
                  <a:srgbClr val="7030A0"/>
                </a:solidFill>
              </a:rPr>
              <a:t>UNIT CHECK 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1D05EF-B77D-5898-013B-282721FDB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3473"/>
            <a:ext cx="3862763" cy="51435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519F8B-6131-72C3-C57A-F101F3D46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t="541" b="541"/>
          <a:stretch/>
        </p:blipFill>
        <p:spPr>
          <a:xfrm>
            <a:off x="674702" y="1156395"/>
            <a:ext cx="4144901" cy="5465277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D13B92-C2C8-C2C4-109D-AD2516175033}"/>
              </a:ext>
            </a:extLst>
          </p:cNvPr>
          <p:cNvSpPr txBox="1"/>
          <p:nvPr/>
        </p:nvSpPr>
        <p:spPr>
          <a:xfrm>
            <a:off x="6477297" y="1156395"/>
            <a:ext cx="5438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Tick all the words/expressions you can translate. Look up the others in the word list.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91E33-BD81-ACB0-5922-47459760E695}"/>
              </a:ext>
            </a:extLst>
          </p:cNvPr>
          <p:cNvSpPr txBox="1"/>
          <p:nvPr/>
        </p:nvSpPr>
        <p:spPr>
          <a:xfrm>
            <a:off x="6477297" y="2788983"/>
            <a:ext cx="543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Mark all the adjectives with a little star * and underline all the verbs.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D2FC35-601C-B552-335A-CFB350E27B92}"/>
              </a:ext>
            </a:extLst>
          </p:cNvPr>
          <p:cNvSpPr txBox="1"/>
          <p:nvPr/>
        </p:nvSpPr>
        <p:spPr>
          <a:xfrm>
            <a:off x="6477298" y="4069017"/>
            <a:ext cx="5438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Find 5 words that can be used with food and drink and 5 words related with ecology.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A4AD96-E96F-DAC5-6160-1012DD798C93}"/>
              </a:ext>
            </a:extLst>
          </p:cNvPr>
          <p:cNvSpPr txBox="1"/>
          <p:nvPr/>
        </p:nvSpPr>
        <p:spPr>
          <a:xfrm>
            <a:off x="6477298" y="5667565"/>
            <a:ext cx="543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Write down the words/expressions you’d like to remember.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3205E-707C-A4CD-D6DE-2A88DD705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927" y="2487755"/>
            <a:ext cx="5022368" cy="293861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705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6D57-0F5F-996B-B20B-7B291978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19"/>
            <a:ext cx="10515600" cy="1325563"/>
          </a:xfrm>
        </p:spPr>
        <p:txBody>
          <a:bodyPr/>
          <a:lstStyle/>
          <a:p>
            <a:r>
              <a:rPr lang="en-GB" i="1" dirty="0"/>
              <a:t>Workbook, page 109 </a:t>
            </a:r>
            <a:r>
              <a:rPr lang="hr-HR" i="1" dirty="0"/>
              <a:t>	</a:t>
            </a:r>
            <a:r>
              <a:rPr lang="en-GB" i="1" dirty="0">
                <a:solidFill>
                  <a:srgbClr val="7030A0"/>
                </a:solidFill>
              </a:rPr>
              <a:t>UNIT CHECK 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1D05EF-B77D-5898-013B-282721FDB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3473"/>
            <a:ext cx="3862763" cy="514354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D13B92-C2C8-C2C4-109D-AD2516175033}"/>
              </a:ext>
            </a:extLst>
          </p:cNvPr>
          <p:cNvSpPr txBox="1"/>
          <p:nvPr/>
        </p:nvSpPr>
        <p:spPr>
          <a:xfrm>
            <a:off x="6385849" y="2474893"/>
            <a:ext cx="543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Tick the statements that are true for you.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1C31C1-61D1-C9B8-9661-20ED0D1BE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" b="1070"/>
          <a:stretch/>
        </p:blipFill>
        <p:spPr>
          <a:xfrm>
            <a:off x="628175" y="1075942"/>
            <a:ext cx="4282811" cy="5713639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519F8B-6131-72C3-C57A-F101F3D46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8" b="5350"/>
          <a:stretch/>
        </p:blipFill>
        <p:spPr>
          <a:xfrm>
            <a:off x="510358" y="1309634"/>
            <a:ext cx="4518444" cy="524625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2CE1D0-1DC3-0ED8-D1E1-BFD63C6A73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96" y="2796521"/>
            <a:ext cx="3426780" cy="34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39583E-ED73-0371-4702-257A6FE1F4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528"/>
            <a:ext cx="5175848" cy="6848472"/>
          </a:xfrm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FC610BF-B2C3-18F5-E636-9843EF87C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0115" y="103425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Look at the ‘I can…’ table. </a:t>
            </a:r>
            <a:endParaRPr lang="hr-HR" b="1" dirty="0"/>
          </a:p>
          <a:p>
            <a:pPr marL="0" indent="0">
              <a:buNone/>
            </a:pPr>
            <a:r>
              <a:rPr lang="en-GB" b="1" dirty="0"/>
              <a:t>Which of the outcomes did you master very well? </a:t>
            </a:r>
            <a:endParaRPr lang="hr-HR" b="1" dirty="0"/>
          </a:p>
          <a:p>
            <a:pPr marL="0" indent="0">
              <a:buNone/>
            </a:pPr>
            <a:r>
              <a:rPr lang="en-GB" b="1" dirty="0"/>
              <a:t>Which need more improvement and which need more time and practice? </a:t>
            </a:r>
            <a:endParaRPr lang="hr-HR" b="1" dirty="0"/>
          </a:p>
          <a:p>
            <a:pPr marL="0" indent="0">
              <a:buNone/>
            </a:pPr>
            <a:r>
              <a:rPr lang="en-GB" b="1" dirty="0"/>
              <a:t>Be honest and put a tick in the columns based on how well you understood this unit.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8A2060-A3B2-F9DD-A890-ED7A4E6AB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901" y="3858088"/>
            <a:ext cx="3204099" cy="3204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4C91CE-BEC3-E4CE-30DD-B780DABC3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640" y="1623120"/>
            <a:ext cx="5226572" cy="361175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333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5A2492-A9C3-7921-AE70-1ABD647E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582" y="294115"/>
            <a:ext cx="10515600" cy="1973263"/>
          </a:xfrm>
        </p:spPr>
        <p:txBody>
          <a:bodyPr>
            <a:normAutofit/>
          </a:bodyPr>
          <a:lstStyle/>
          <a:p>
            <a:pPr algn="ctr"/>
            <a:r>
              <a:rPr lang="en-GB" b="1" i="1" dirty="0"/>
              <a:t>How much vocabulary do you remember? </a:t>
            </a:r>
            <a:br>
              <a:rPr lang="hr-HR" b="1" i="1" dirty="0"/>
            </a:br>
            <a:r>
              <a:rPr lang="en-GB" b="1" i="1" dirty="0"/>
              <a:t>Play this game and find out.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514A7C-5FC2-77A7-3EA1-B50280965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1493"/>
            <a:ext cx="10515600" cy="36154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800" b="1" dirty="0">
                <a:hlinkClick r:id="rId2"/>
              </a:rPr>
              <a:t>https://wordwall.net/play/851/279/619</a:t>
            </a:r>
            <a:r>
              <a:rPr lang="en-GB" sz="3800" b="1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57C923-9E2F-BF56-068E-10AA8BB28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09" y="3356759"/>
            <a:ext cx="3017782" cy="33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7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7BC2F0-DCF6-1F10-FCEB-20E5106B00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" y="-9363"/>
            <a:ext cx="4819924" cy="6851462"/>
          </a:xfr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49D53BF-6A19-EE09-6B5B-1BEA08496916}"/>
              </a:ext>
            </a:extLst>
          </p:cNvPr>
          <p:cNvSpPr txBox="1">
            <a:spLocks/>
          </p:cNvSpPr>
          <p:nvPr/>
        </p:nvSpPr>
        <p:spPr>
          <a:xfrm>
            <a:off x="6399101" y="159726"/>
            <a:ext cx="5181600" cy="676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Write the opposite adjective.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3D0A23F-CEC6-86D2-F316-86F8D89DF1F8}"/>
              </a:ext>
            </a:extLst>
          </p:cNvPr>
          <p:cNvSpPr txBox="1">
            <a:spLocks/>
          </p:cNvSpPr>
          <p:nvPr/>
        </p:nvSpPr>
        <p:spPr>
          <a:xfrm>
            <a:off x="6399101" y="957366"/>
            <a:ext cx="5181600" cy="4727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4A538D2-37E5-BEB3-B0A3-700A76E1A35D}"/>
              </a:ext>
            </a:extLst>
          </p:cNvPr>
          <p:cNvSpPr txBox="1">
            <a:spLocks/>
          </p:cNvSpPr>
          <p:nvPr/>
        </p:nvSpPr>
        <p:spPr>
          <a:xfrm>
            <a:off x="6399101" y="1874013"/>
            <a:ext cx="5181600" cy="967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Complete with </a:t>
            </a:r>
            <a:r>
              <a:rPr lang="en-GB" b="1" dirty="0">
                <a:solidFill>
                  <a:schemeClr val="accent1"/>
                </a:solidFill>
              </a:rPr>
              <a:t>IN</a:t>
            </a:r>
            <a:r>
              <a:rPr lang="en-GB" b="1" dirty="0"/>
              <a:t>, </a:t>
            </a:r>
            <a:r>
              <a:rPr lang="en-GB" b="1" dirty="0">
                <a:solidFill>
                  <a:schemeClr val="accent1"/>
                </a:solidFill>
              </a:rPr>
              <a:t>ON</a:t>
            </a:r>
            <a:r>
              <a:rPr lang="en-GB" b="1" dirty="0"/>
              <a:t>, </a:t>
            </a:r>
            <a:r>
              <a:rPr lang="en-GB" b="1" dirty="0">
                <a:solidFill>
                  <a:schemeClr val="accent1"/>
                </a:solidFill>
              </a:rPr>
              <a:t>AT</a:t>
            </a:r>
            <a:r>
              <a:rPr lang="en-GB" b="1" dirty="0"/>
              <a:t>.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B60831AE-3D6E-6039-CF23-5F7E0AF5518A}"/>
              </a:ext>
            </a:extLst>
          </p:cNvPr>
          <p:cNvSpPr txBox="1">
            <a:spLocks/>
          </p:cNvSpPr>
          <p:nvPr/>
        </p:nvSpPr>
        <p:spPr>
          <a:xfrm>
            <a:off x="6399101" y="2547449"/>
            <a:ext cx="5181600" cy="4727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F4CE4D-40BF-5F84-E707-6FDD6119F57D}"/>
              </a:ext>
            </a:extLst>
          </p:cNvPr>
          <p:cNvSpPr txBox="1"/>
          <p:nvPr/>
        </p:nvSpPr>
        <p:spPr>
          <a:xfrm>
            <a:off x="6399101" y="3475034"/>
            <a:ext cx="4986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/>
              <a:t>Match.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DDB28517-A5D8-7BB3-D17C-3650AAA70BEB}"/>
              </a:ext>
            </a:extLst>
          </p:cNvPr>
          <p:cNvSpPr txBox="1">
            <a:spLocks/>
          </p:cNvSpPr>
          <p:nvPr/>
        </p:nvSpPr>
        <p:spPr>
          <a:xfrm>
            <a:off x="6399101" y="4218021"/>
            <a:ext cx="5181600" cy="4727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2E89CB-F5BF-AEB1-8D3B-FE0DED2958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532" y="1193757"/>
            <a:ext cx="4004854" cy="377042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FE45B536-57AC-BD95-8902-505A35305CE4}"/>
              </a:ext>
            </a:extLst>
          </p:cNvPr>
          <p:cNvSpPr txBox="1">
            <a:spLocks/>
          </p:cNvSpPr>
          <p:nvPr/>
        </p:nvSpPr>
        <p:spPr>
          <a:xfrm>
            <a:off x="6399101" y="5119201"/>
            <a:ext cx="5181600" cy="71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Circle the correct answer.</a:t>
            </a:r>
          </a:p>
        </p:txBody>
      </p:sp>
      <p:sp>
        <p:nvSpPr>
          <p:cNvPr id="36" name="Content Placeholder 5">
            <a:extLst>
              <a:ext uri="{FF2B5EF4-FFF2-40B4-BE49-F238E27FC236}">
                <a16:creationId xmlns:a16="http://schemas.microsoft.com/office/drawing/2014/main" id="{A569D571-F823-38C3-213F-C07EE18FD124}"/>
              </a:ext>
            </a:extLst>
          </p:cNvPr>
          <p:cNvSpPr txBox="1">
            <a:spLocks/>
          </p:cNvSpPr>
          <p:nvPr/>
        </p:nvSpPr>
        <p:spPr>
          <a:xfrm>
            <a:off x="6399101" y="5835613"/>
            <a:ext cx="5181600" cy="4727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3AB6F5-F6E3-E09C-1F36-B06D012B0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972" y="1641733"/>
            <a:ext cx="1704145" cy="3181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79F8CA-E87A-6192-A524-92135CABDB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1" y="1893554"/>
            <a:ext cx="4672941" cy="225335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F1DFBB-9CCE-42D0-7501-E853C80610D5}"/>
              </a:ext>
            </a:extLst>
          </p:cNvPr>
          <p:cNvSpPr txBox="1"/>
          <p:nvPr/>
        </p:nvSpPr>
        <p:spPr>
          <a:xfrm>
            <a:off x="1441687" y="2290439"/>
            <a:ext cx="4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689B55-9594-4E38-379B-812765F12DCB}"/>
              </a:ext>
            </a:extLst>
          </p:cNvPr>
          <p:cNvSpPr txBox="1"/>
          <p:nvPr/>
        </p:nvSpPr>
        <p:spPr>
          <a:xfrm>
            <a:off x="2174700" y="2664806"/>
            <a:ext cx="4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65C862-AF70-2216-EA9E-E45B26674AE8}"/>
              </a:ext>
            </a:extLst>
          </p:cNvPr>
          <p:cNvSpPr txBox="1"/>
          <p:nvPr/>
        </p:nvSpPr>
        <p:spPr>
          <a:xfrm>
            <a:off x="1858223" y="3003081"/>
            <a:ext cx="4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A91862-0611-F047-240C-F11EB3A4D3A6}"/>
              </a:ext>
            </a:extLst>
          </p:cNvPr>
          <p:cNvSpPr txBox="1"/>
          <p:nvPr/>
        </p:nvSpPr>
        <p:spPr>
          <a:xfrm>
            <a:off x="2851065" y="3372413"/>
            <a:ext cx="4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2061A0-82F4-FD92-25D7-5F60B9CB9412}"/>
              </a:ext>
            </a:extLst>
          </p:cNvPr>
          <p:cNvSpPr txBox="1"/>
          <p:nvPr/>
        </p:nvSpPr>
        <p:spPr>
          <a:xfrm>
            <a:off x="2213962" y="3728968"/>
            <a:ext cx="4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F6D568-1DF1-F4F3-C50E-30D823DE1D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9"/>
          <a:stretch/>
        </p:blipFill>
        <p:spPr>
          <a:xfrm>
            <a:off x="21955" y="2168344"/>
            <a:ext cx="5933261" cy="203880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184B14-91A2-27AA-7CAE-33A8B5FB7C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8" y="2575685"/>
            <a:ext cx="1095324" cy="14998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FD3EA4-06C7-55B1-816F-E5DE1BAD8B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 t="-709" r="10672" b="709"/>
          <a:stretch/>
        </p:blipFill>
        <p:spPr>
          <a:xfrm>
            <a:off x="3522040" y="2603694"/>
            <a:ext cx="1135673" cy="14946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B6F017-D349-F676-2D48-A958F230C7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6" y="1193757"/>
            <a:ext cx="5738357" cy="476815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E5684CD-B3EC-5E6E-7FAE-DC70EF6BF0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0" y="1542371"/>
            <a:ext cx="5570703" cy="42904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D3D0A4D-9392-CAC8-B993-B5D32C07D8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492106"/>
            <a:ext cx="6241321" cy="445046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C49B4E-F9A4-90CA-93BB-17182DD955D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r="1"/>
          <a:stretch/>
        </p:blipFill>
        <p:spPr>
          <a:xfrm>
            <a:off x="119406" y="1590147"/>
            <a:ext cx="6098585" cy="42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2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6D57-0F5F-996B-B20B-7B291978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19"/>
            <a:ext cx="10515600" cy="1325563"/>
          </a:xfrm>
        </p:spPr>
        <p:txBody>
          <a:bodyPr/>
          <a:lstStyle/>
          <a:p>
            <a:r>
              <a:rPr lang="en-GB" i="1" dirty="0"/>
              <a:t>Workbook, page 101 	</a:t>
            </a:r>
            <a:r>
              <a:rPr lang="en-GB" i="1" dirty="0">
                <a:solidFill>
                  <a:srgbClr val="7030A0"/>
                </a:solidFill>
              </a:rPr>
              <a:t>UNIT CHECK 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1D05EF-B77D-5898-013B-282721FDB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3473"/>
            <a:ext cx="3862763" cy="51435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519F8B-6131-72C3-C57A-F101F3D46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" b="7173"/>
          <a:stretch/>
        </p:blipFill>
        <p:spPr>
          <a:xfrm>
            <a:off x="687637" y="1152757"/>
            <a:ext cx="4163888" cy="5424256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D13B92-C2C8-C2C4-109D-AD2516175033}"/>
              </a:ext>
            </a:extLst>
          </p:cNvPr>
          <p:cNvSpPr txBox="1"/>
          <p:nvPr/>
        </p:nvSpPr>
        <p:spPr>
          <a:xfrm>
            <a:off x="6334423" y="1353926"/>
            <a:ext cx="543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Use the will future of the verbs in brackets.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91E33-BD81-ACB0-5922-47459760E695}"/>
              </a:ext>
            </a:extLst>
          </p:cNvPr>
          <p:cNvSpPr txBox="1"/>
          <p:nvPr/>
        </p:nvSpPr>
        <p:spPr>
          <a:xfrm>
            <a:off x="6334423" y="2417879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Check.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D2FC35-601C-B552-335A-CFB350E27B92}"/>
              </a:ext>
            </a:extLst>
          </p:cNvPr>
          <p:cNvSpPr txBox="1"/>
          <p:nvPr/>
        </p:nvSpPr>
        <p:spPr>
          <a:xfrm>
            <a:off x="6334423" y="3203024"/>
            <a:ext cx="543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Write the correct form of the verbs in brackets.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A4AD96-E96F-DAC5-6160-1012DD798C93}"/>
              </a:ext>
            </a:extLst>
          </p:cNvPr>
          <p:cNvSpPr txBox="1"/>
          <p:nvPr/>
        </p:nvSpPr>
        <p:spPr>
          <a:xfrm>
            <a:off x="6334423" y="5155412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Use </a:t>
            </a:r>
            <a:r>
              <a:rPr lang="en-GB" sz="2800" b="1" dirty="0">
                <a:solidFill>
                  <a:schemeClr val="accent1"/>
                </a:solidFill>
              </a:rPr>
              <a:t>CAN</a:t>
            </a:r>
            <a:r>
              <a:rPr lang="en-GB" sz="2800" b="1" dirty="0"/>
              <a:t>, </a:t>
            </a:r>
            <a:r>
              <a:rPr lang="en-GB" sz="2800" b="1" dirty="0">
                <a:solidFill>
                  <a:schemeClr val="accent1"/>
                </a:solidFill>
              </a:rPr>
              <a:t>COULD</a:t>
            </a:r>
            <a:r>
              <a:rPr lang="en-GB" sz="2800" b="1" dirty="0"/>
              <a:t>, </a:t>
            </a:r>
            <a:r>
              <a:rPr lang="en-GB" sz="2800" b="1" dirty="0">
                <a:solidFill>
                  <a:schemeClr val="accent1"/>
                </a:solidFill>
              </a:rPr>
              <a:t>BE ABLE TO</a:t>
            </a:r>
            <a:r>
              <a:rPr lang="en-GB" sz="2800" b="1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F7D70-BA10-4542-A161-051B0FEC417B}"/>
              </a:ext>
            </a:extLst>
          </p:cNvPr>
          <p:cNvSpPr txBox="1"/>
          <p:nvPr/>
        </p:nvSpPr>
        <p:spPr>
          <a:xfrm>
            <a:off x="6334423" y="4288357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Check.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8D3FC-78D2-0C14-59CA-3F55BBD3CC4F}"/>
              </a:ext>
            </a:extLst>
          </p:cNvPr>
          <p:cNvSpPr txBox="1"/>
          <p:nvPr/>
        </p:nvSpPr>
        <p:spPr>
          <a:xfrm>
            <a:off x="6334423" y="5760857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Check.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25CD91-0802-6675-BDFC-24BA43CCE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4" y="2367751"/>
            <a:ext cx="5944716" cy="212032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44F528-780D-662F-524B-484439B6E9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1"/>
          <a:stretch/>
        </p:blipFill>
        <p:spPr>
          <a:xfrm>
            <a:off x="568170" y="2875144"/>
            <a:ext cx="5459768" cy="15607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624549-2B2E-378A-0848-2C19170A30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" y="2304957"/>
            <a:ext cx="6160314" cy="212032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7D700AB-B9A0-66AD-433F-0BD167E3D9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0"/>
          <a:stretch/>
        </p:blipFill>
        <p:spPr>
          <a:xfrm>
            <a:off x="425423" y="2823010"/>
            <a:ext cx="5745261" cy="15930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BA48E9-90C2-1337-A2C0-DEE4FB673F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24" y="2124717"/>
            <a:ext cx="5770035" cy="306165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BFA742D-D7C9-B964-D6C8-59D4E3F8A2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55" y="2605442"/>
            <a:ext cx="5440489" cy="251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7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6D57-0F5F-996B-B20B-7B291978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19"/>
            <a:ext cx="10515600" cy="1325563"/>
          </a:xfrm>
        </p:spPr>
        <p:txBody>
          <a:bodyPr/>
          <a:lstStyle/>
          <a:p>
            <a:r>
              <a:rPr lang="en-GB" i="1" dirty="0"/>
              <a:t>Workbook, page 102 </a:t>
            </a:r>
            <a:r>
              <a:rPr lang="hr-HR" i="1" dirty="0"/>
              <a:t>	</a:t>
            </a:r>
            <a:r>
              <a:rPr lang="en-GB" i="1" dirty="0">
                <a:solidFill>
                  <a:srgbClr val="7030A0"/>
                </a:solidFill>
              </a:rPr>
              <a:t>UNIT CHECK 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1D05EF-B77D-5898-013B-282721FDB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3473"/>
            <a:ext cx="3862763" cy="51435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519F8B-6131-72C3-C57A-F101F3D46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r="111"/>
          <a:stretch/>
        </p:blipFill>
        <p:spPr>
          <a:xfrm>
            <a:off x="687637" y="1152757"/>
            <a:ext cx="4163888" cy="5424256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D13B92-C2C8-C2C4-109D-AD2516175033}"/>
              </a:ext>
            </a:extLst>
          </p:cNvPr>
          <p:cNvSpPr txBox="1"/>
          <p:nvPr/>
        </p:nvSpPr>
        <p:spPr>
          <a:xfrm>
            <a:off x="6334421" y="1306898"/>
            <a:ext cx="5438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Match the two columns</a:t>
            </a:r>
            <a:r>
              <a:rPr lang="hr-HR" sz="2800" b="1" dirty="0"/>
              <a:t>. C</a:t>
            </a:r>
            <a:r>
              <a:rPr lang="en-GB" sz="2800" b="1" dirty="0" err="1"/>
              <a:t>omplete</a:t>
            </a:r>
            <a:r>
              <a:rPr lang="en-GB" sz="2800" b="1" dirty="0"/>
              <a:t> the sentences below with some of the word pairs.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91E33-BD81-ACB0-5922-47459760E695}"/>
              </a:ext>
            </a:extLst>
          </p:cNvPr>
          <p:cNvSpPr txBox="1"/>
          <p:nvPr/>
        </p:nvSpPr>
        <p:spPr>
          <a:xfrm>
            <a:off x="6334421" y="2787840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/>
              <a:t>Check.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D2FC35-601C-B552-335A-CFB350E27B92}"/>
              </a:ext>
            </a:extLst>
          </p:cNvPr>
          <p:cNvSpPr txBox="1"/>
          <p:nvPr/>
        </p:nvSpPr>
        <p:spPr>
          <a:xfrm>
            <a:off x="6334421" y="3735220"/>
            <a:ext cx="54387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What are their plans? Complete the sentences. Write Ana, </a:t>
            </a:r>
            <a:r>
              <a:rPr lang="en-GB" sz="2800" b="1" dirty="0" err="1"/>
              <a:t>Lovro</a:t>
            </a:r>
            <a:r>
              <a:rPr lang="en-GB" sz="2800" b="1" dirty="0"/>
              <a:t>, Dino or Eva and what they</a:t>
            </a:r>
            <a:r>
              <a:rPr lang="hr-HR" sz="2800" b="1" dirty="0"/>
              <a:t> are</a:t>
            </a:r>
            <a:r>
              <a:rPr lang="en-GB" sz="2800" b="1" dirty="0"/>
              <a:t> going to do.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F7D70-BA10-4542-A161-051B0FEC417B}"/>
              </a:ext>
            </a:extLst>
          </p:cNvPr>
          <p:cNvSpPr txBox="1"/>
          <p:nvPr/>
        </p:nvSpPr>
        <p:spPr>
          <a:xfrm>
            <a:off x="6334421" y="5667165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/>
              <a:t>Check.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AA24E0-A8A7-37F6-EEFE-151E784CE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3" y="1754619"/>
            <a:ext cx="4724809" cy="447332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14ED555-16B8-C9B9-6008-ADF679B93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94" y="2220077"/>
            <a:ext cx="2171330" cy="19284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4D2E96-5050-9443-4EF1-ADFDE1F91B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9" y="4299379"/>
            <a:ext cx="4239470" cy="18910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733AB77-454E-CDE9-8274-6CF0687F93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82" y="2408673"/>
            <a:ext cx="5974376" cy="265309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B0657D7-2DD2-0D7C-3CDA-6870111D0D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3" y="3020546"/>
            <a:ext cx="5326615" cy="196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7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2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6D57-0F5F-996B-B20B-7B291978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19"/>
            <a:ext cx="10515600" cy="1325563"/>
          </a:xfrm>
        </p:spPr>
        <p:txBody>
          <a:bodyPr/>
          <a:lstStyle/>
          <a:p>
            <a:r>
              <a:rPr lang="en-GB" i="1" dirty="0"/>
              <a:t>Workbook, page 103 </a:t>
            </a:r>
            <a:r>
              <a:rPr lang="hr-HR" i="1" dirty="0"/>
              <a:t>	</a:t>
            </a:r>
            <a:r>
              <a:rPr lang="en-GB" i="1" dirty="0">
                <a:solidFill>
                  <a:srgbClr val="7030A0"/>
                </a:solidFill>
              </a:rPr>
              <a:t>UNIT CHECK 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1D05EF-B77D-5898-013B-282721FDB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3473"/>
            <a:ext cx="3862763" cy="51435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519F8B-6131-72C3-C57A-F101F3D46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" r="317" b="5492"/>
          <a:stretch/>
        </p:blipFill>
        <p:spPr>
          <a:xfrm>
            <a:off x="616615" y="1180730"/>
            <a:ext cx="4150693" cy="5457073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D13B92-C2C8-C2C4-109D-AD2516175033}"/>
              </a:ext>
            </a:extLst>
          </p:cNvPr>
          <p:cNvSpPr txBox="1"/>
          <p:nvPr/>
        </p:nvSpPr>
        <p:spPr>
          <a:xfrm>
            <a:off x="6396564" y="1372066"/>
            <a:ext cx="543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Complete the sentences using the </a:t>
            </a:r>
            <a:r>
              <a:rPr lang="en-GB" sz="2800" b="1" dirty="0">
                <a:solidFill>
                  <a:schemeClr val="accent1"/>
                </a:solidFill>
              </a:rPr>
              <a:t>GOING TO </a:t>
            </a:r>
            <a:r>
              <a:rPr lang="en-GB" sz="2800" b="1" dirty="0"/>
              <a:t>future.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91E33-BD81-ACB0-5922-47459760E695}"/>
              </a:ext>
            </a:extLst>
          </p:cNvPr>
          <p:cNvSpPr txBox="1"/>
          <p:nvPr/>
        </p:nvSpPr>
        <p:spPr>
          <a:xfrm>
            <a:off x="6396564" y="2436019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/>
              <a:t>Check.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D2FC35-601C-B552-335A-CFB350E27B92}"/>
              </a:ext>
            </a:extLst>
          </p:cNvPr>
          <p:cNvSpPr txBox="1"/>
          <p:nvPr/>
        </p:nvSpPr>
        <p:spPr>
          <a:xfrm>
            <a:off x="6396564" y="3150847"/>
            <a:ext cx="543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Use the right tense of the verbs in brackets.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A4AD96-E96F-DAC5-6160-1012DD798C93}"/>
              </a:ext>
            </a:extLst>
          </p:cNvPr>
          <p:cNvSpPr txBox="1"/>
          <p:nvPr/>
        </p:nvSpPr>
        <p:spPr>
          <a:xfrm>
            <a:off x="6396564" y="4857086"/>
            <a:ext cx="5740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Complete the sentences with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en-GB" sz="2800" b="1" dirty="0"/>
              <a:t>correct future form of verbs in Task 4.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F7D70-BA10-4542-A161-051B0FEC417B}"/>
              </a:ext>
            </a:extLst>
          </p:cNvPr>
          <p:cNvSpPr txBox="1"/>
          <p:nvPr/>
        </p:nvSpPr>
        <p:spPr>
          <a:xfrm>
            <a:off x="6396564" y="4219410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/>
              <a:t>Check.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8D3FC-78D2-0C14-59CA-3F55BBD3CC4F}"/>
              </a:ext>
            </a:extLst>
          </p:cNvPr>
          <p:cNvSpPr txBox="1"/>
          <p:nvPr/>
        </p:nvSpPr>
        <p:spPr>
          <a:xfrm>
            <a:off x="6396564" y="6242081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/>
              <a:t>Check.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F46CBA-5D26-1F4B-AA8A-D8BA9A9D1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" y="2326173"/>
            <a:ext cx="6131543" cy="331183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10346B-F7D5-2896-DC11-0B9B20006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26" y="2768216"/>
            <a:ext cx="5607174" cy="28522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AB8AC1-A0A6-8C93-E4E9-E5763474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" y="2539425"/>
            <a:ext cx="6203750" cy="295172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D07BB8-4DAB-91EB-20E4-834D433D9A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1" y="3057759"/>
            <a:ext cx="5428247" cy="23520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0B2439-1AD7-AFE9-351D-698A17BDCB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" y="2344224"/>
            <a:ext cx="6203751" cy="32937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3E8D14B-50A1-3C4E-0622-EBEB341008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2" y="3213644"/>
            <a:ext cx="5711236" cy="235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0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6D57-0F5F-996B-B20B-7B291978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19"/>
            <a:ext cx="10515600" cy="1325563"/>
          </a:xfrm>
        </p:spPr>
        <p:txBody>
          <a:bodyPr/>
          <a:lstStyle/>
          <a:p>
            <a:r>
              <a:rPr lang="en-GB" i="1" dirty="0"/>
              <a:t>Workbook, page 104 </a:t>
            </a:r>
            <a:r>
              <a:rPr lang="hr-HR" i="1" dirty="0"/>
              <a:t>	</a:t>
            </a:r>
            <a:r>
              <a:rPr lang="en-GB" i="1" dirty="0">
                <a:solidFill>
                  <a:srgbClr val="7030A0"/>
                </a:solidFill>
              </a:rPr>
              <a:t>UNIT CHECK 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1D05EF-B77D-5898-013B-282721FDB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3473"/>
            <a:ext cx="3862763" cy="51435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519F8B-6131-72C3-C57A-F101F3D46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r="163" b="2103"/>
          <a:stretch/>
        </p:blipFill>
        <p:spPr>
          <a:xfrm>
            <a:off x="616616" y="1223574"/>
            <a:ext cx="4266102" cy="544054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D13B92-C2C8-C2C4-109D-AD2516175033}"/>
              </a:ext>
            </a:extLst>
          </p:cNvPr>
          <p:cNvSpPr txBox="1"/>
          <p:nvPr/>
        </p:nvSpPr>
        <p:spPr>
          <a:xfrm>
            <a:off x="6334422" y="1547445"/>
            <a:ext cx="543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Complete the sentences with the opposite adjective.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91E33-BD81-ACB0-5922-47459760E695}"/>
              </a:ext>
            </a:extLst>
          </p:cNvPr>
          <p:cNvSpPr txBox="1"/>
          <p:nvPr/>
        </p:nvSpPr>
        <p:spPr>
          <a:xfrm>
            <a:off x="6334423" y="2725656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/>
              <a:t>Check.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D2FC35-601C-B552-335A-CFB350E27B92}"/>
              </a:ext>
            </a:extLst>
          </p:cNvPr>
          <p:cNvSpPr txBox="1"/>
          <p:nvPr/>
        </p:nvSpPr>
        <p:spPr>
          <a:xfrm>
            <a:off x="6334423" y="3609124"/>
            <a:ext cx="543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Complete the dialogue with </a:t>
            </a:r>
            <a:r>
              <a:rPr lang="en-GB" sz="2800" b="1" dirty="0">
                <a:solidFill>
                  <a:schemeClr val="accent1"/>
                </a:solidFill>
              </a:rPr>
              <a:t>much</a:t>
            </a:r>
            <a:r>
              <a:rPr lang="en-GB" sz="2800" b="1" dirty="0"/>
              <a:t>, </a:t>
            </a:r>
            <a:r>
              <a:rPr lang="en-GB" sz="2800" b="1" dirty="0">
                <a:solidFill>
                  <a:schemeClr val="accent1"/>
                </a:solidFill>
              </a:rPr>
              <a:t>many</a:t>
            </a:r>
            <a:r>
              <a:rPr lang="en-GB" sz="2800" b="1" dirty="0"/>
              <a:t> , </a:t>
            </a:r>
            <a:r>
              <a:rPr lang="en-GB" sz="2800" b="1" dirty="0">
                <a:solidFill>
                  <a:schemeClr val="accent1"/>
                </a:solidFill>
              </a:rPr>
              <a:t>some</a:t>
            </a:r>
            <a:r>
              <a:rPr lang="en-GB" sz="2800" b="1" dirty="0"/>
              <a:t>, </a:t>
            </a:r>
            <a:r>
              <a:rPr lang="en-GB" sz="2800" b="1" dirty="0">
                <a:solidFill>
                  <a:schemeClr val="accent1"/>
                </a:solidFill>
              </a:rPr>
              <a:t>any</a:t>
            </a:r>
            <a:r>
              <a:rPr lang="en-GB" sz="2800" b="1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F7D70-BA10-4542-A161-051B0FEC417B}"/>
              </a:ext>
            </a:extLst>
          </p:cNvPr>
          <p:cNvSpPr txBox="1"/>
          <p:nvPr/>
        </p:nvSpPr>
        <p:spPr>
          <a:xfrm>
            <a:off x="6334423" y="4719244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/>
              <a:t>Check.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EDEDEC-A259-A713-E9BD-5D140B6B3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3" y="2098688"/>
            <a:ext cx="5809848" cy="369485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E06BFC-047D-94BC-ED08-0A8B227BE3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4"/>
          <a:stretch/>
        </p:blipFill>
        <p:spPr>
          <a:xfrm>
            <a:off x="525335" y="2549136"/>
            <a:ext cx="5254029" cy="32124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6F38A9-4DAF-AB26-9227-6C1BABF01E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4" y="1713702"/>
            <a:ext cx="5809848" cy="432845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CF8E5E-B9E7-2022-1448-E466F02EAD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57" y="1996415"/>
            <a:ext cx="5663058" cy="401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4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2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6D57-0F5F-996B-B20B-7B291978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19"/>
            <a:ext cx="10515600" cy="1325563"/>
          </a:xfrm>
        </p:spPr>
        <p:txBody>
          <a:bodyPr/>
          <a:lstStyle/>
          <a:p>
            <a:r>
              <a:rPr lang="en-GB" i="1" dirty="0"/>
              <a:t>Workbook, page 105 </a:t>
            </a:r>
            <a:r>
              <a:rPr lang="hr-HR" i="1" dirty="0"/>
              <a:t>	</a:t>
            </a:r>
            <a:r>
              <a:rPr lang="en-GB" i="1" dirty="0">
                <a:solidFill>
                  <a:srgbClr val="7030A0"/>
                </a:solidFill>
              </a:rPr>
              <a:t>UNIT CHECK 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1D05EF-B77D-5898-013B-282721FDB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3473"/>
            <a:ext cx="3862763" cy="51435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519F8B-6131-72C3-C57A-F101F3D46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" b="3298"/>
          <a:stretch/>
        </p:blipFill>
        <p:spPr>
          <a:xfrm>
            <a:off x="687637" y="1065146"/>
            <a:ext cx="4163888" cy="560046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D13B92-C2C8-C2C4-109D-AD2516175033}"/>
              </a:ext>
            </a:extLst>
          </p:cNvPr>
          <p:cNvSpPr txBox="1"/>
          <p:nvPr/>
        </p:nvSpPr>
        <p:spPr>
          <a:xfrm>
            <a:off x="6463289" y="1379690"/>
            <a:ext cx="5622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Read the sentences and decide if they are correct or not. </a:t>
            </a:r>
            <a:endParaRPr lang="hr-HR" sz="2800" b="1" dirty="0"/>
          </a:p>
          <a:p>
            <a:r>
              <a:rPr lang="en-GB" sz="2800" b="1" dirty="0"/>
              <a:t>Rewrite them if they are incorrect</a:t>
            </a:r>
            <a:r>
              <a:rPr lang="hr-HR" sz="2800" b="1" dirty="0"/>
              <a:t>.</a:t>
            </a:r>
            <a:endParaRPr lang="en-GB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91E33-BD81-ACB0-5922-47459760E695}"/>
              </a:ext>
            </a:extLst>
          </p:cNvPr>
          <p:cNvSpPr txBox="1"/>
          <p:nvPr/>
        </p:nvSpPr>
        <p:spPr>
          <a:xfrm>
            <a:off x="6441567" y="3233951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/>
              <a:t>Check.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D2FC35-601C-B552-335A-CFB350E27B92}"/>
              </a:ext>
            </a:extLst>
          </p:cNvPr>
          <p:cNvSpPr txBox="1"/>
          <p:nvPr/>
        </p:nvSpPr>
        <p:spPr>
          <a:xfrm>
            <a:off x="6463290" y="3937371"/>
            <a:ext cx="543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Complete the sentences with </a:t>
            </a:r>
            <a:r>
              <a:rPr lang="en-GB" sz="2800" b="1" dirty="0">
                <a:solidFill>
                  <a:schemeClr val="accent1"/>
                </a:solidFill>
              </a:rPr>
              <a:t>who</a:t>
            </a:r>
            <a:r>
              <a:rPr lang="en-GB" sz="2800" b="1" dirty="0"/>
              <a:t>, </a:t>
            </a:r>
            <a:r>
              <a:rPr lang="en-GB" sz="2800" b="1" dirty="0">
                <a:solidFill>
                  <a:schemeClr val="accent1"/>
                </a:solidFill>
              </a:rPr>
              <a:t>which</a:t>
            </a:r>
            <a:r>
              <a:rPr lang="en-GB" sz="2800" b="1" dirty="0"/>
              <a:t>, </a:t>
            </a:r>
            <a:r>
              <a:rPr lang="en-GB" sz="2800" b="1" dirty="0">
                <a:solidFill>
                  <a:schemeClr val="accent1"/>
                </a:solidFill>
              </a:rPr>
              <a:t>where</a:t>
            </a:r>
            <a:r>
              <a:rPr lang="en-GB" sz="2800" b="1" dirty="0"/>
              <a:t>, </a:t>
            </a:r>
            <a:r>
              <a:rPr lang="en-GB" sz="2800" b="1" dirty="0">
                <a:solidFill>
                  <a:schemeClr val="accent1"/>
                </a:solidFill>
              </a:rPr>
              <a:t>whose</a:t>
            </a:r>
            <a:r>
              <a:rPr lang="en-GB" sz="2800" b="1" dirty="0"/>
              <a:t> and </a:t>
            </a:r>
            <a:r>
              <a:rPr lang="en-GB" sz="2800" b="1" dirty="0">
                <a:solidFill>
                  <a:schemeClr val="accent1"/>
                </a:solidFill>
              </a:rPr>
              <a:t>when</a:t>
            </a:r>
            <a:r>
              <a:rPr lang="en-GB" sz="2800" b="1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A4AD96-E96F-DAC5-6160-1012DD798C93}"/>
              </a:ext>
            </a:extLst>
          </p:cNvPr>
          <p:cNvSpPr txBox="1"/>
          <p:nvPr/>
        </p:nvSpPr>
        <p:spPr>
          <a:xfrm>
            <a:off x="6463290" y="5684849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Put in plural nouns.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F7D70-BA10-4542-A161-051B0FEC417B}"/>
              </a:ext>
            </a:extLst>
          </p:cNvPr>
          <p:cNvSpPr txBox="1"/>
          <p:nvPr/>
        </p:nvSpPr>
        <p:spPr>
          <a:xfrm>
            <a:off x="6463290" y="4929233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/>
              <a:t>Check.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8D3FC-78D2-0C14-59CA-3F55BBD3CC4F}"/>
              </a:ext>
            </a:extLst>
          </p:cNvPr>
          <p:cNvSpPr txBox="1"/>
          <p:nvPr/>
        </p:nvSpPr>
        <p:spPr>
          <a:xfrm>
            <a:off x="6463290" y="6208069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/>
              <a:t>Check.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6AABB1-B05D-126D-845B-47C423E811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r="3591"/>
          <a:stretch/>
        </p:blipFill>
        <p:spPr>
          <a:xfrm>
            <a:off x="106531" y="1976433"/>
            <a:ext cx="5989469" cy="34672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9871F5-CCEF-A558-2974-959870095D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77" y="2619013"/>
            <a:ext cx="5463527" cy="2734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B90EA3-490D-0B04-F6A7-85CA3CECF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" y="1976433"/>
            <a:ext cx="6102909" cy="3448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7B75E1-5948-F25C-721E-616565BD45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/>
          <a:stretch/>
        </p:blipFill>
        <p:spPr>
          <a:xfrm>
            <a:off x="570352" y="2515721"/>
            <a:ext cx="5521803" cy="28375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33E543-703A-E330-EF7A-067185451E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" y="2477310"/>
            <a:ext cx="6284612" cy="249853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2F782B-E833-76F3-848F-80F549B6D3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40" y="2888372"/>
            <a:ext cx="5868064" cy="205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8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6D57-0F5F-996B-B20B-7B291978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19"/>
            <a:ext cx="10515600" cy="1325563"/>
          </a:xfrm>
        </p:spPr>
        <p:txBody>
          <a:bodyPr/>
          <a:lstStyle/>
          <a:p>
            <a:r>
              <a:rPr lang="en-GB" i="1" dirty="0"/>
              <a:t>Workbook, page 106 </a:t>
            </a:r>
            <a:r>
              <a:rPr lang="hr-HR" i="1" dirty="0"/>
              <a:t>	</a:t>
            </a:r>
            <a:r>
              <a:rPr lang="en-GB" i="1" dirty="0">
                <a:solidFill>
                  <a:srgbClr val="7030A0"/>
                </a:solidFill>
              </a:rPr>
              <a:t>UNIT CHECK 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1D05EF-B77D-5898-013B-282721FDB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3473"/>
            <a:ext cx="3862763" cy="51435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519F8B-6131-72C3-C57A-F101F3D46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" b="10881"/>
          <a:stretch/>
        </p:blipFill>
        <p:spPr>
          <a:xfrm>
            <a:off x="687637" y="1303677"/>
            <a:ext cx="4163888" cy="5273336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D13B92-C2C8-C2C4-109D-AD2516175033}"/>
              </a:ext>
            </a:extLst>
          </p:cNvPr>
          <p:cNvSpPr txBox="1"/>
          <p:nvPr/>
        </p:nvSpPr>
        <p:spPr>
          <a:xfrm>
            <a:off x="6334420" y="1316189"/>
            <a:ext cx="543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Complete the sentences with the correct preposition.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91E33-BD81-ACB0-5922-47459760E695}"/>
              </a:ext>
            </a:extLst>
          </p:cNvPr>
          <p:cNvSpPr txBox="1"/>
          <p:nvPr/>
        </p:nvSpPr>
        <p:spPr>
          <a:xfrm>
            <a:off x="6334423" y="2417879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/>
              <a:t>Check.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D2FC35-601C-B552-335A-CFB350E27B92}"/>
              </a:ext>
            </a:extLst>
          </p:cNvPr>
          <p:cNvSpPr txBox="1"/>
          <p:nvPr/>
        </p:nvSpPr>
        <p:spPr>
          <a:xfrm>
            <a:off x="6334422" y="3393681"/>
            <a:ext cx="54387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What do you often hear your teachers say that you </a:t>
            </a:r>
            <a:r>
              <a:rPr lang="en-GB" sz="2800" b="1" dirty="0">
                <a:solidFill>
                  <a:schemeClr val="accent1"/>
                </a:solidFill>
              </a:rPr>
              <a:t>SHOULD</a:t>
            </a:r>
            <a:r>
              <a:rPr lang="en-GB" sz="2800" b="1" dirty="0"/>
              <a:t> or </a:t>
            </a:r>
            <a:r>
              <a:rPr lang="en-GB" sz="2800" b="1" dirty="0">
                <a:solidFill>
                  <a:schemeClr val="accent1"/>
                </a:solidFill>
              </a:rPr>
              <a:t>SHOULDN’T DO</a:t>
            </a:r>
            <a:r>
              <a:rPr lang="en-GB" sz="2800" b="1" dirty="0"/>
              <a:t>?  (The prompts will help you.) Add some sentences of your own.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F7D70-BA10-4542-A161-051B0FEC417B}"/>
              </a:ext>
            </a:extLst>
          </p:cNvPr>
          <p:cNvSpPr txBox="1"/>
          <p:nvPr/>
        </p:nvSpPr>
        <p:spPr>
          <a:xfrm>
            <a:off x="6334420" y="5738104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/>
              <a:t>Check in class.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1B89CB-404E-6F17-DD19-C62840FC2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68" y="1852687"/>
            <a:ext cx="4953429" cy="370364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708D0D-F9AC-113F-A18E-FED5B1B931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91" y="2420023"/>
            <a:ext cx="3993226" cy="30406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F9CE11-06B8-5782-783C-19D435F180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" y="2214246"/>
            <a:ext cx="6068214" cy="32102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442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524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Self-check 4 Unit check 4</vt:lpstr>
      <vt:lpstr>How much vocabulary do you remember?  Play this game and find out.</vt:lpstr>
      <vt:lpstr>PowerPoint Presentation</vt:lpstr>
      <vt:lpstr>Workbook, page 101  UNIT CHECK 4</vt:lpstr>
      <vt:lpstr>Workbook, page 102  UNIT CHECK 4</vt:lpstr>
      <vt:lpstr>Workbook, page 103  UNIT CHECK 4</vt:lpstr>
      <vt:lpstr>Workbook, page 104  UNIT CHECK 4</vt:lpstr>
      <vt:lpstr>Workbook, page 105  UNIT CHECK 4</vt:lpstr>
      <vt:lpstr>Workbook, page 106  UNIT CHECK 4</vt:lpstr>
      <vt:lpstr>Workbook, page 107  UNIT CHECK 4</vt:lpstr>
      <vt:lpstr>Workbook, page 108  UNIT CHECK 4</vt:lpstr>
      <vt:lpstr>Workbook, page 109  UNIT CHECK 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Self-check 4 Unit check 4</dc:title>
  <dc:creator>Josipa</dc:creator>
  <cp:lastModifiedBy>Iva Palčić Strčić</cp:lastModifiedBy>
  <cp:revision>36</cp:revision>
  <dcterms:created xsi:type="dcterms:W3CDTF">2022-08-29T10:22:28Z</dcterms:created>
  <dcterms:modified xsi:type="dcterms:W3CDTF">2022-11-08T20:34:33Z</dcterms:modified>
</cp:coreProperties>
</file>